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97" r:id="rId2"/>
    <p:sldId id="261" r:id="rId3"/>
    <p:sldId id="267" r:id="rId4"/>
    <p:sldId id="298" r:id="rId5"/>
    <p:sldId id="299" r:id="rId6"/>
    <p:sldId id="301" r:id="rId7"/>
    <p:sldId id="303" r:id="rId8"/>
    <p:sldId id="300" r:id="rId9"/>
    <p:sldId id="319" r:id="rId10"/>
    <p:sldId id="305" r:id="rId11"/>
    <p:sldId id="282" r:id="rId12"/>
    <p:sldId id="279" r:id="rId13"/>
    <p:sldId id="272" r:id="rId14"/>
    <p:sldId id="283" r:id="rId15"/>
    <p:sldId id="284" r:id="rId16"/>
    <p:sldId id="285" r:id="rId17"/>
    <p:sldId id="286" r:id="rId18"/>
    <p:sldId id="287" r:id="rId19"/>
    <p:sldId id="288" r:id="rId20"/>
    <p:sldId id="289" r:id="rId21"/>
    <p:sldId id="307" r:id="rId22"/>
    <p:sldId id="293" r:id="rId23"/>
    <p:sldId id="316" r:id="rId24"/>
    <p:sldId id="308" r:id="rId25"/>
    <p:sldId id="309" r:id="rId26"/>
    <p:sldId id="317" r:id="rId27"/>
    <p:sldId id="315" r:id="rId28"/>
    <p:sldId id="318" r:id="rId29"/>
    <p:sldId id="294" r:id="rId30"/>
    <p:sldId id="321" r:id="rId31"/>
    <p:sldId id="320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11/19/2020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11/19/2020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11/19/2020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1000"/>
            <a:lum/>
          </a:blip>
          <a:srcRect/>
          <a:stretch>
            <a:fillRect t="-42000" b="-4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11/19/2020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Western_India" TargetMode="External"/><Relationship Id="rId3" Type="http://schemas.openxmlformats.org/officeDocument/2006/relationships/hyperlink" Target="https://en.wikipedia.org/wiki/Marathi_people" TargetMode="External"/><Relationship Id="rId7" Type="http://schemas.openxmlformats.org/officeDocument/2006/relationships/hyperlink" Target="https://en.wikipedia.org/wiki/Goa" TargetMode="External"/><Relationship Id="rId2" Type="http://schemas.openxmlformats.org/officeDocument/2006/relationships/hyperlink" Target="https://en.wikipedia.org/wiki/Indo-Aryan_languages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en.wikipedia.org/wiki/Official_language" TargetMode="External"/><Relationship Id="rId5" Type="http://schemas.openxmlformats.org/officeDocument/2006/relationships/hyperlink" Target="https://en.wikipedia.org/wiki/India" TargetMode="External"/><Relationship Id="rId10" Type="http://schemas.openxmlformats.org/officeDocument/2006/relationships/image" Target="../media/image3.png"/><Relationship Id="rId4" Type="http://schemas.openxmlformats.org/officeDocument/2006/relationships/hyperlink" Target="https://en.wikipedia.org/wiki/Maharashtra" TargetMode="External"/><Relationship Id="rId9" Type="http://schemas.openxmlformats.org/officeDocument/2006/relationships/hyperlink" Target="https://en.wikipedia.org/wiki/Languages_of_India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s://en.wikipedia.org/wiki/Varhadi_dialect" TargetMode="Externa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List_of_languages_by_number_of_native_speakers_in_India" TargetMode="External"/><Relationship Id="rId2" Type="http://schemas.openxmlformats.org/officeDocument/2006/relationships/hyperlink" Target="https://en.wikipedia.org/wiki/List_of_languages_by_number_of_native_speakers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en.wikipedia.org/wiki/Bengali_language" TargetMode="External"/><Relationship Id="rId4" Type="http://schemas.openxmlformats.org/officeDocument/2006/relationships/hyperlink" Target="https://en.wikipedia.org/wiki/Hindi" TargetMode="Externa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Brahmi_script" TargetMode="External"/><Relationship Id="rId3" Type="http://schemas.openxmlformats.org/officeDocument/2006/relationships/hyperlink" Target="https://en.wikipedia.org/wiki/Prakrit" TargetMode="External"/><Relationship Id="rId7" Type="http://schemas.openxmlformats.org/officeDocument/2006/relationships/hyperlink" Target="https://en.wikipedia.org/wiki/Pune_district" TargetMode="External"/><Relationship Id="rId2" Type="http://schemas.openxmlformats.org/officeDocument/2006/relationships/hyperlink" Target="https://en.wikipedia.org/wiki/Indo-Aryan_languages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en.wikipedia.org/wiki/Junnar" TargetMode="External"/><Relationship Id="rId5" Type="http://schemas.openxmlformats.org/officeDocument/2006/relationships/hyperlink" Target="https://en.wikipedia.org/wiki/Naneghat" TargetMode="External"/><Relationship Id="rId4" Type="http://schemas.openxmlformats.org/officeDocument/2006/relationships/hyperlink" Target="https://en.wikipedia.org/wiki/Maharashtri_Prakrit" TargetMode="External"/><Relationship Id="rId9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Satara_district" TargetMode="External"/><Relationship Id="rId2" Type="http://schemas.openxmlformats.org/officeDocument/2006/relationships/hyperlink" Target="https://en.wikipedia.org/wiki/Indian_copper_plate_inscriptions" TargetMode="Externa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.png"/><Relationship Id="rId5" Type="http://schemas.openxmlformats.org/officeDocument/2006/relationships/hyperlink" Target="https://en.wikipedia.org/wiki/Kannada_language" TargetMode="External"/><Relationship Id="rId4" Type="http://schemas.openxmlformats.org/officeDocument/2006/relationships/hyperlink" Target="https://en.wikipedia.org/wiki/Sanskrit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Varkari" TargetMode="External"/><Relationship Id="rId2" Type="http://schemas.openxmlformats.org/officeDocument/2006/relationships/hyperlink" Target="https://en.wikipedia.org/wiki/Mahanubhava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en.wikipedia.org/wiki/Persian_language_in_South_Asia" TargetMode="External"/><Relationship Id="rId4" Type="http://schemas.openxmlformats.org/officeDocument/2006/relationships/hyperlink" Target="https://en.wikipedia.org/wiki/Panthan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Shivaji" TargetMode="External"/><Relationship Id="rId2" Type="http://schemas.openxmlformats.org/officeDocument/2006/relationships/hyperlink" Target="https://en.wikipedia.org/wiki/Maratha_Empire" TargetMode="Externa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ovt of India-page0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372" y="0"/>
            <a:ext cx="8611261" cy="6858000"/>
          </a:xfrm>
          <a:prstGeom prst="rect">
            <a:avLst/>
          </a:prstGeom>
        </p:spPr>
      </p:pic>
      <p:pic>
        <p:nvPicPr>
          <p:cNvPr id="3" name="Picture 2" descr="Govt of India-page0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14346" y="0"/>
            <a:ext cx="9358347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143108" y="5572140"/>
            <a:ext cx="5076000" cy="92869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perspectiveFront"/>
              <a:lightRig rig="threePt" dir="t"/>
            </a:scene3d>
          </a:bodyPr>
          <a:lstStyle/>
          <a:p>
            <a:pPr algn="ctr"/>
            <a:r>
              <a:rPr lang="en-IN" dirty="0" smtClean="0">
                <a:solidFill>
                  <a:srgbClr val="002060"/>
                </a:solidFill>
              </a:rPr>
              <a:t>Topic : Language Learning</a:t>
            </a:r>
            <a:endParaRPr lang="en-IN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41144" y="2146554"/>
            <a:ext cx="6062980" cy="193982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50000"/>
              </a:lnSpc>
              <a:spcBef>
                <a:spcPts val="105"/>
              </a:spcBef>
            </a:pPr>
            <a:r>
              <a:rPr sz="4400" b="1" dirty="0">
                <a:solidFill>
                  <a:srgbClr val="FF0000"/>
                </a:solidFill>
                <a:latin typeface="+mn-lt"/>
              </a:rPr>
              <a:t>100 </a:t>
            </a:r>
            <a:r>
              <a:rPr sz="4400" b="1" spc="-65">
                <a:solidFill>
                  <a:srgbClr val="FF0000"/>
                </a:solidFill>
                <a:latin typeface="+mn-lt"/>
              </a:rPr>
              <a:t>STANDARD</a:t>
            </a:r>
            <a:r>
              <a:rPr sz="4400" b="1" spc="-85">
                <a:solidFill>
                  <a:srgbClr val="FF0000"/>
                </a:solidFill>
                <a:latin typeface="+mn-lt"/>
              </a:rPr>
              <a:t> </a:t>
            </a:r>
            <a:r>
              <a:rPr sz="4400" b="1" smtClean="0">
                <a:solidFill>
                  <a:srgbClr val="FF0000"/>
                </a:solidFill>
                <a:latin typeface="+mn-lt"/>
              </a:rPr>
              <a:t>SENTENCE</a:t>
            </a:r>
            <a:r>
              <a:rPr lang="en-IN" b="1" dirty="0">
                <a:solidFill>
                  <a:srgbClr val="FF0000"/>
                </a:solidFill>
                <a:latin typeface="+mn-lt"/>
              </a:rPr>
              <a:t>S</a:t>
            </a:r>
            <a:endParaRPr sz="4400" b="1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shot (15)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428604"/>
            <a:ext cx="8053916" cy="543037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shot (16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62" y="500042"/>
            <a:ext cx="7643865" cy="53391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shot (17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9" y="428605"/>
            <a:ext cx="8072494" cy="5691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shot (18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357166"/>
            <a:ext cx="8358246" cy="5677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shot (19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500042"/>
            <a:ext cx="8501122" cy="54772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shot (20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500042"/>
            <a:ext cx="8572560" cy="53581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shot (21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357166"/>
            <a:ext cx="8501122" cy="55007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shot (22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428604"/>
            <a:ext cx="8501121" cy="54438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shot (23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357166"/>
            <a:ext cx="8715404" cy="57249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869934"/>
          </a:xfrm>
        </p:spPr>
        <p:txBody>
          <a:bodyPr>
            <a:noAutofit/>
          </a:bodyPr>
          <a:lstStyle/>
          <a:p>
            <a:r>
              <a:rPr lang="en-IN" sz="2800" b="1" dirty="0" smtClean="0">
                <a:solidFill>
                  <a:srgbClr val="FF0000"/>
                </a:solidFill>
              </a:rPr>
              <a:t>Introduction of Marathi Language</a:t>
            </a:r>
            <a:endParaRPr lang="en-IN" sz="2800" b="1" dirty="0">
              <a:solidFill>
                <a:srgbClr val="FF0000"/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en-IN" b="1" dirty="0" smtClean="0"/>
              <a:t>Marathi</a:t>
            </a:r>
            <a:r>
              <a:rPr lang="en-IN" dirty="0" smtClean="0"/>
              <a:t> is an </a:t>
            </a:r>
            <a:r>
              <a:rPr lang="en-IN" dirty="0" smtClean="0">
                <a:hlinkClick r:id="rId2" tooltip="Indo-Aryan languages"/>
              </a:rPr>
              <a:t>Indo-Aryan language</a:t>
            </a:r>
            <a:r>
              <a:rPr lang="en-IN" dirty="0" smtClean="0"/>
              <a:t> spoken predominantly by around 83 million </a:t>
            </a:r>
            <a:r>
              <a:rPr lang="en-IN" dirty="0" smtClean="0">
                <a:hlinkClick r:id="rId3" tooltip="Marathi people"/>
              </a:rPr>
              <a:t>Marathi people</a:t>
            </a:r>
            <a:r>
              <a:rPr lang="en-IN" dirty="0" smtClean="0"/>
              <a:t> of </a:t>
            </a:r>
            <a:r>
              <a:rPr lang="en-IN" dirty="0" smtClean="0">
                <a:hlinkClick r:id="rId4" tooltip="Maharashtra"/>
              </a:rPr>
              <a:t>Maharashtra</a:t>
            </a:r>
            <a:r>
              <a:rPr lang="en-IN" dirty="0" smtClean="0"/>
              <a:t>, </a:t>
            </a:r>
            <a:r>
              <a:rPr lang="en-IN" dirty="0" smtClean="0">
                <a:hlinkClick r:id="rId5" tooltip="India"/>
              </a:rPr>
              <a:t>India</a:t>
            </a:r>
            <a:endParaRPr lang="en-IN" dirty="0" smtClean="0"/>
          </a:p>
          <a:p>
            <a:pPr algn="just">
              <a:buNone/>
            </a:pPr>
            <a:endParaRPr lang="en-IN" dirty="0" smtClean="0"/>
          </a:p>
          <a:p>
            <a:pPr algn="just"/>
            <a:r>
              <a:rPr lang="en-IN" dirty="0" smtClean="0"/>
              <a:t>It is the </a:t>
            </a:r>
            <a:r>
              <a:rPr lang="en-IN" dirty="0" smtClean="0">
                <a:hlinkClick r:id="rId6" tooltip="Official language"/>
              </a:rPr>
              <a:t>official language</a:t>
            </a:r>
            <a:r>
              <a:rPr lang="en-IN" dirty="0" smtClean="0"/>
              <a:t> and co-official language in the Maharashtra and </a:t>
            </a:r>
            <a:r>
              <a:rPr lang="en-IN" dirty="0" smtClean="0">
                <a:hlinkClick r:id="rId7" tooltip="Goa"/>
              </a:rPr>
              <a:t>Goa</a:t>
            </a:r>
            <a:r>
              <a:rPr lang="en-IN" dirty="0" smtClean="0"/>
              <a:t> states of </a:t>
            </a:r>
            <a:r>
              <a:rPr lang="en-IN" dirty="0" smtClean="0">
                <a:hlinkClick r:id="rId8" tooltip="Western India"/>
              </a:rPr>
              <a:t>Western India</a:t>
            </a:r>
            <a:r>
              <a:rPr lang="en-IN" dirty="0" smtClean="0"/>
              <a:t>, respectively and is one of the 22 scheduled </a:t>
            </a:r>
            <a:r>
              <a:rPr lang="en-IN" dirty="0" smtClean="0">
                <a:hlinkClick r:id="rId9" tooltip="Languages of India"/>
              </a:rPr>
              <a:t>languages of India</a:t>
            </a:r>
            <a:r>
              <a:rPr lang="en-IN" dirty="0" smtClean="0"/>
              <a:t>.</a:t>
            </a:r>
          </a:p>
          <a:p>
            <a:pPr algn="just"/>
            <a:endParaRPr lang="en-IN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4282" y="1435101"/>
            <a:ext cx="3357586" cy="4065601"/>
          </a:xfrm>
        </p:spPr>
        <p:txBody>
          <a:bodyPr/>
          <a:lstStyle/>
          <a:p>
            <a:endParaRPr lang="en-IN" dirty="0"/>
          </a:p>
        </p:txBody>
      </p:sp>
      <p:pic>
        <p:nvPicPr>
          <p:cNvPr id="5" name="Picture 4" descr="Screenshot (25)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00034" y="1857364"/>
            <a:ext cx="2696037" cy="30003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shot (24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5728"/>
            <a:ext cx="9144000" cy="59725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70100" y="2143116"/>
            <a:ext cx="6002655" cy="193982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50000"/>
              </a:lnSpc>
              <a:spcBef>
                <a:spcPts val="105"/>
              </a:spcBef>
            </a:pPr>
            <a:r>
              <a:rPr sz="4400" b="1" spc="-10" smtClean="0">
                <a:solidFill>
                  <a:srgbClr val="FF0000"/>
                </a:solidFill>
                <a:latin typeface="+mn-lt"/>
              </a:rPr>
              <a:t>INTERESTING</a:t>
            </a:r>
            <a:r>
              <a:rPr sz="4400" b="1" spc="-9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IN" sz="4400" b="1" spc="-90" dirty="0" smtClean="0">
                <a:solidFill>
                  <a:srgbClr val="FF0000"/>
                </a:solidFill>
                <a:latin typeface="+mn-lt"/>
              </a:rPr>
              <a:t>  </a:t>
            </a:r>
            <a:br>
              <a:rPr lang="en-IN" sz="4400" b="1" spc="-90" dirty="0" smtClean="0">
                <a:solidFill>
                  <a:srgbClr val="FF0000"/>
                </a:solidFill>
                <a:latin typeface="+mn-lt"/>
              </a:rPr>
            </a:br>
            <a:r>
              <a:rPr sz="4400" b="1" spc="-25" smtClean="0">
                <a:solidFill>
                  <a:srgbClr val="FF0000"/>
                </a:solidFill>
                <a:latin typeface="+mn-lt"/>
              </a:rPr>
              <a:t>ANECDOTES</a:t>
            </a:r>
            <a:endParaRPr sz="4400" b="1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7686700" cy="714380"/>
          </a:xfrm>
        </p:spPr>
        <p:txBody>
          <a:bodyPr>
            <a:noAutofit/>
          </a:bodyPr>
          <a:lstStyle/>
          <a:p>
            <a:pPr algn="ctr"/>
            <a:r>
              <a:rPr lang="en-IN" sz="2800" b="1" dirty="0" smtClean="0">
                <a:solidFill>
                  <a:srgbClr val="FF0000"/>
                </a:solidFill>
              </a:rPr>
              <a:t>Interesting Anecdotes about Marathi Language </a:t>
            </a:r>
            <a:endParaRPr lang="en-IN" sz="28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00496" y="1643050"/>
            <a:ext cx="4686304" cy="4786346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en-IN" dirty="0" smtClean="0"/>
              <a:t>Marathi is estimated to be over 1300 years old, evolving from Sanskrit through </a:t>
            </a:r>
            <a:r>
              <a:rPr lang="en-IN" dirty="0" err="1" smtClean="0"/>
              <a:t>Prakrit</a:t>
            </a:r>
            <a:r>
              <a:rPr lang="en-IN" dirty="0" smtClean="0"/>
              <a:t> and </a:t>
            </a:r>
            <a:r>
              <a:rPr lang="en-IN" dirty="0" err="1" smtClean="0"/>
              <a:t>Apabhramsha</a:t>
            </a:r>
            <a:r>
              <a:rPr lang="en-IN" dirty="0" smtClean="0"/>
              <a:t>.</a:t>
            </a:r>
          </a:p>
          <a:p>
            <a:pPr algn="just">
              <a:buNone/>
            </a:pPr>
            <a:endParaRPr lang="en-IN" dirty="0" smtClean="0"/>
          </a:p>
          <a:p>
            <a:pPr algn="just"/>
            <a:r>
              <a:rPr lang="en-IN" dirty="0" smtClean="0"/>
              <a:t>Marathi currently has 42 different dialects with the main ones as : </a:t>
            </a:r>
            <a:r>
              <a:rPr lang="en-IN" dirty="0" err="1" smtClean="0"/>
              <a:t>Ahirani</a:t>
            </a:r>
            <a:r>
              <a:rPr lang="en-IN" dirty="0" smtClean="0"/>
              <a:t>, </a:t>
            </a:r>
            <a:r>
              <a:rPr lang="en-IN" dirty="0" err="1" smtClean="0"/>
              <a:t>Khandeshi,Varhadi</a:t>
            </a:r>
            <a:r>
              <a:rPr lang="en-IN" dirty="0" smtClean="0"/>
              <a:t>/</a:t>
            </a:r>
            <a:r>
              <a:rPr lang="en-IN" dirty="0" err="1" smtClean="0"/>
              <a:t>Vaidarbhi,ZadiBoli,Konkani</a:t>
            </a:r>
            <a:r>
              <a:rPr lang="en-IN" dirty="0" smtClean="0"/>
              <a:t> ,</a:t>
            </a:r>
            <a:r>
              <a:rPr lang="en-IN" dirty="0" err="1" smtClean="0"/>
              <a:t>Malvani</a:t>
            </a:r>
            <a:r>
              <a:rPr lang="en-IN" dirty="0" smtClean="0"/>
              <a:t>, </a:t>
            </a:r>
            <a:r>
              <a:rPr lang="en-IN" dirty="0" err="1" smtClean="0"/>
              <a:t>Tanjour</a:t>
            </a:r>
            <a:r>
              <a:rPr lang="en-IN" dirty="0" smtClean="0"/>
              <a:t> Marathi.</a:t>
            </a:r>
            <a:endParaRPr lang="en-IN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IN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428736"/>
            <a:ext cx="3071834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00034" y="1285860"/>
            <a:ext cx="8229600" cy="4740277"/>
          </a:xfrm>
        </p:spPr>
        <p:txBody>
          <a:bodyPr/>
          <a:lstStyle/>
          <a:p>
            <a:pPr algn="just"/>
            <a:r>
              <a:rPr lang="en-IN" dirty="0"/>
              <a:t>Marathi language has borrowed plenty of loanwords from Urdu, Persian, Arabic and Sanskrit</a:t>
            </a:r>
            <a:r>
              <a:rPr lang="en-IN" dirty="0" smtClean="0"/>
              <a:t>.</a:t>
            </a:r>
          </a:p>
          <a:p>
            <a:pPr algn="just"/>
            <a:endParaRPr lang="en-IN" dirty="0"/>
          </a:p>
          <a:p>
            <a:pPr algn="just"/>
            <a:r>
              <a:rPr lang="en-IN" dirty="0" smtClean="0"/>
              <a:t>The major dialects of Marathi are Standard Marathi and the </a:t>
            </a:r>
            <a:r>
              <a:rPr lang="en-IN" dirty="0" err="1" smtClean="0">
                <a:hlinkClick r:id="rId2" tooltip="Varhadi dialect"/>
              </a:rPr>
              <a:t>Varhadi</a:t>
            </a:r>
            <a:r>
              <a:rPr lang="en-IN" dirty="0" smtClean="0">
                <a:hlinkClick r:id="rId2" tooltip="Varhadi dialect"/>
              </a:rPr>
              <a:t> dialect</a:t>
            </a:r>
            <a:endParaRPr lang="en-IN" dirty="0" smtClean="0"/>
          </a:p>
          <a:p>
            <a:pPr>
              <a:buNone/>
            </a:pPr>
            <a:endParaRPr lang="en-IN" dirty="0"/>
          </a:p>
          <a:p>
            <a:endParaRPr lang="en-IN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071678"/>
            <a:ext cx="8229600" cy="1643074"/>
          </a:xfrm>
        </p:spPr>
        <p:txBody>
          <a:bodyPr>
            <a:normAutofit fontScale="90000"/>
          </a:bodyPr>
          <a:lstStyle/>
          <a:p>
            <a:r>
              <a:rPr lang="en-IN" sz="5300" b="1" dirty="0" smtClean="0">
                <a:solidFill>
                  <a:srgbClr val="FF0000"/>
                </a:solidFill>
              </a:rPr>
              <a:t>Generating interest in language learning</a:t>
            </a:r>
            <a:r>
              <a:rPr lang="en-IN" b="1" dirty="0" smtClean="0"/>
              <a:t/>
            </a:r>
            <a:br>
              <a:rPr lang="en-IN" b="1" dirty="0" smtClean="0"/>
            </a:br>
            <a:endParaRPr lang="en-IN" b="1" dirty="0"/>
          </a:p>
        </p:txBody>
      </p:sp>
      <p:sp>
        <p:nvSpPr>
          <p:cNvPr id="4" name="Rectangle 3"/>
          <p:cNvSpPr/>
          <p:nvPr/>
        </p:nvSpPr>
        <p:spPr>
          <a:xfrm>
            <a:off x="2214546" y="31432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IN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472" y="857232"/>
            <a:ext cx="8229600" cy="774720"/>
          </a:xfrm>
        </p:spPr>
        <p:txBody>
          <a:bodyPr>
            <a:normAutofit fontScale="90000"/>
          </a:bodyPr>
          <a:lstStyle/>
          <a:p>
            <a:r>
              <a:rPr lang="en-IN" sz="4000" b="1" dirty="0" smtClean="0">
                <a:solidFill>
                  <a:srgbClr val="FF0000"/>
                </a:solidFill>
              </a:rPr>
              <a:t>Why Should You Learn a Language: a Learner’s Perspective</a:t>
            </a:r>
            <a:r>
              <a:rPr lang="en-IN" b="1" dirty="0" smtClean="0">
                <a:solidFill>
                  <a:srgbClr val="FF0000"/>
                </a:solidFill>
              </a:rPr>
              <a:t/>
            </a:r>
            <a:br>
              <a:rPr lang="en-IN" b="1" dirty="0" smtClean="0">
                <a:solidFill>
                  <a:srgbClr val="FF0000"/>
                </a:solidFill>
              </a:rPr>
            </a:br>
            <a:endParaRPr lang="en-IN" b="1" dirty="0">
              <a:solidFill>
                <a:srgbClr val="FF0000"/>
              </a:solidFill>
            </a:endParaRPr>
          </a:p>
        </p:txBody>
      </p:sp>
      <p:pic>
        <p:nvPicPr>
          <p:cNvPr id="4" name="Content Placeholder 3" descr="learn-foreign-laguage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7224" y="2071678"/>
            <a:ext cx="7572428" cy="409046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58204" cy="868346"/>
          </a:xfrm>
        </p:spPr>
        <p:txBody>
          <a:bodyPr>
            <a:normAutofit/>
          </a:bodyPr>
          <a:lstStyle/>
          <a:p>
            <a:r>
              <a:rPr lang="en-IN" sz="4000" b="1" dirty="0" smtClean="0">
                <a:solidFill>
                  <a:srgbClr val="FF0000"/>
                </a:solidFill>
              </a:rPr>
              <a:t>Importance of language learning</a:t>
            </a:r>
            <a:endParaRPr lang="en-IN" sz="4000" b="1" dirty="0">
              <a:solidFill>
                <a:srgbClr val="FF0000"/>
              </a:solidFill>
            </a:endParaRPr>
          </a:p>
        </p:txBody>
      </p:sp>
      <p:pic>
        <p:nvPicPr>
          <p:cNvPr id="8" name="Content Placeholder 7" descr="c4c4c0282e3ff8e451b11168e2abb00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1571612"/>
            <a:ext cx="8286808" cy="4786346"/>
          </a:xfr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sz="4000" b="1" dirty="0" smtClean="0">
                <a:solidFill>
                  <a:srgbClr val="FF0000"/>
                </a:solidFill>
              </a:rPr>
              <a:t>Example- </a:t>
            </a:r>
            <a:r>
              <a:rPr lang="en-IN" sz="2800" b="1" spc="-5" dirty="0" smtClean="0">
                <a:solidFill>
                  <a:prstClr val="black"/>
                </a:solidFill>
                <a:latin typeface="Carlito"/>
                <a:ea typeface="+mn-ea"/>
                <a:cs typeface="Carlito"/>
              </a:rPr>
              <a:t>Similar </a:t>
            </a:r>
            <a:r>
              <a:rPr lang="en-IN" sz="2800" b="1" spc="-35" dirty="0" smtClean="0">
                <a:solidFill>
                  <a:prstClr val="black"/>
                </a:solidFill>
                <a:latin typeface="Carlito"/>
                <a:ea typeface="+mn-ea"/>
                <a:cs typeface="Carlito"/>
              </a:rPr>
              <a:t>Words</a:t>
            </a:r>
            <a:endParaRPr lang="en-IN" sz="2800" b="1" dirty="0">
              <a:solidFill>
                <a:srgbClr val="FF0000"/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571500" y="2357429"/>
          <a:ext cx="8229600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5790"/>
                <a:gridCol w="3329010"/>
                <a:gridCol w="2057400"/>
                <a:gridCol w="2057400"/>
              </a:tblGrid>
              <a:tr h="316613">
                <a:tc>
                  <a:txBody>
                    <a:bodyPr/>
                    <a:lstStyle/>
                    <a:p>
                      <a:r>
                        <a:rPr lang="en-IN" dirty="0" err="1" smtClean="0"/>
                        <a:t>Sr.No</a:t>
                      </a:r>
                      <a:r>
                        <a:rPr lang="en-IN" dirty="0" smtClean="0"/>
                        <a:t>.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Marathi 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err="1" smtClean="0"/>
                        <a:t>Odia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English meaning</a:t>
                      </a:r>
                      <a:endParaRPr lang="en-IN" dirty="0"/>
                    </a:p>
                  </a:txBody>
                  <a:tcPr/>
                </a:tc>
              </a:tr>
              <a:tr h="546483">
                <a:tc>
                  <a:txBody>
                    <a:bodyPr/>
                    <a:lstStyle/>
                    <a:p>
                      <a:r>
                        <a:rPr lang="en-IN" dirty="0" smtClean="0"/>
                        <a:t>1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i-IN" dirty="0" smtClean="0"/>
                        <a:t>नमस्कार</a:t>
                      </a:r>
                      <a:r>
                        <a:rPr lang="en-IN" dirty="0" smtClean="0"/>
                        <a:t> (</a:t>
                      </a:r>
                      <a:r>
                        <a:rPr lang="en-IN" dirty="0" err="1" smtClean="0"/>
                        <a:t>namaskaar</a:t>
                      </a:r>
                      <a:r>
                        <a:rPr lang="en-IN" dirty="0" smtClean="0"/>
                        <a:t>)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or-IN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ନମସ୍କାର (</a:t>
                      </a:r>
                      <a:r>
                        <a:rPr lang="en-IN" sz="18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namascara</a:t>
                      </a:r>
                      <a:r>
                        <a:rPr lang="en-IN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 Hello</a:t>
                      </a:r>
                      <a:endParaRPr lang="en-IN" dirty="0"/>
                    </a:p>
                  </a:txBody>
                  <a:tcPr/>
                </a:tc>
              </a:tr>
              <a:tr h="546483">
                <a:tc>
                  <a:txBody>
                    <a:bodyPr/>
                    <a:lstStyle/>
                    <a:p>
                      <a:r>
                        <a:rPr lang="en-IN" dirty="0" smtClean="0"/>
                        <a:t>2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i-IN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धन्यवाद (</a:t>
                      </a:r>
                      <a:r>
                        <a:rPr lang="en-IN" sz="18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Dhan'yavāda</a:t>
                      </a:r>
                      <a:r>
                        <a:rPr lang="en-IN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or-IN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ଧନ୍ୟବାଦ୍ (</a:t>
                      </a:r>
                      <a:r>
                        <a:rPr lang="en-IN" sz="18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dhanyabaad</a:t>
                      </a:r>
                      <a:r>
                        <a:rPr lang="en-IN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Thank You</a:t>
                      </a:r>
                      <a:endParaRPr lang="en-IN" dirty="0"/>
                    </a:p>
                  </a:txBody>
                  <a:tcPr/>
                </a:tc>
              </a:tr>
              <a:tr h="546483">
                <a:tc>
                  <a:txBody>
                    <a:bodyPr/>
                    <a:lstStyle/>
                    <a:p>
                      <a:r>
                        <a:rPr lang="en-IN" dirty="0" smtClean="0"/>
                        <a:t>3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i-IN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शुभ रात्री (</a:t>
                      </a:r>
                      <a:r>
                        <a:rPr lang="en-IN" sz="18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Śubha</a:t>
                      </a:r>
                      <a:r>
                        <a:rPr lang="en-IN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IN" sz="18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rātrī</a:t>
                      </a:r>
                      <a:r>
                        <a:rPr lang="en-IN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or-IN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ସୁଭରାତ୍ର (</a:t>
                      </a:r>
                      <a:r>
                        <a:rPr lang="en-IN" sz="18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shubharaatra</a:t>
                      </a:r>
                      <a:r>
                        <a:rPr lang="en-IN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Good Night</a:t>
                      </a:r>
                      <a:endParaRPr lang="en-IN" dirty="0"/>
                    </a:p>
                  </a:txBody>
                  <a:tcPr/>
                </a:tc>
              </a:tr>
              <a:tr h="546483">
                <a:tc>
                  <a:txBody>
                    <a:bodyPr/>
                    <a:lstStyle/>
                    <a:p>
                      <a:r>
                        <a:rPr lang="en-IN" dirty="0" smtClean="0"/>
                        <a:t>4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i-IN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मला माफ करा (</a:t>
                      </a:r>
                      <a:r>
                        <a:rPr lang="en-IN" sz="18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Malā</a:t>
                      </a:r>
                      <a:r>
                        <a:rPr lang="en-IN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IN" sz="18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māpha</a:t>
                      </a:r>
                      <a:r>
                        <a:rPr lang="en-IN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IN" sz="18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karā</a:t>
                      </a:r>
                      <a:r>
                        <a:rPr lang="en-IN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or-IN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କ୍ଷମା କରିବେ (</a:t>
                      </a:r>
                      <a:r>
                        <a:rPr lang="en-IN" sz="18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kyamā</a:t>
                      </a:r>
                      <a:r>
                        <a:rPr lang="en-IN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IN" sz="18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karibe</a:t>
                      </a:r>
                      <a:r>
                        <a:rPr lang="en-IN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Excuse Me</a:t>
                      </a:r>
                      <a:endParaRPr lang="en-IN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 smtClean="0">
                <a:solidFill>
                  <a:srgbClr val="FF0000"/>
                </a:solidFill>
              </a:rPr>
              <a:t>An </a:t>
            </a:r>
            <a:r>
              <a:rPr lang="en-IN" sz="4000" b="1" dirty="0" smtClean="0">
                <a:solidFill>
                  <a:srgbClr val="FF0000"/>
                </a:solidFill>
              </a:rPr>
              <a:t>Indo-Aryan</a:t>
            </a:r>
            <a:r>
              <a:rPr lang="en-IN" b="1" dirty="0" smtClean="0">
                <a:solidFill>
                  <a:srgbClr val="FF0000"/>
                </a:solidFill>
              </a:rPr>
              <a:t> dialect</a:t>
            </a:r>
            <a:endParaRPr lang="en-IN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43116"/>
            <a:ext cx="8229600" cy="3983047"/>
          </a:xfrm>
        </p:spPr>
        <p:txBody>
          <a:bodyPr/>
          <a:lstStyle/>
          <a:p>
            <a:pPr algn="just"/>
            <a:r>
              <a:rPr lang="en-IN" dirty="0"/>
              <a:t>The neural gender found in Sanskrit is preserved in Marathi language. This feature helps to distinguish Marathi language from other Indo-Aryan dialects.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IN" sz="4000" b="1" spc="-5" dirty="0" smtClean="0">
                <a:solidFill>
                  <a:srgbClr val="FF0000"/>
                </a:solidFill>
              </a:rPr>
              <a:t>Spirit Of </a:t>
            </a:r>
            <a:r>
              <a:rPr lang="en-IN" sz="4000" b="1" spc="-5" dirty="0" err="1" smtClean="0">
                <a:solidFill>
                  <a:srgbClr val="FF0000"/>
                </a:solidFill>
              </a:rPr>
              <a:t>Ek</a:t>
            </a:r>
            <a:r>
              <a:rPr lang="en-IN" sz="4000" b="1" spc="-5" dirty="0" smtClean="0">
                <a:solidFill>
                  <a:srgbClr val="FF0000"/>
                </a:solidFill>
              </a:rPr>
              <a:t> </a:t>
            </a:r>
            <a:r>
              <a:rPr lang="en-IN" sz="4000" b="1" spc="-30" dirty="0" smtClean="0">
                <a:solidFill>
                  <a:srgbClr val="FF0000"/>
                </a:solidFill>
              </a:rPr>
              <a:t>Bharat </a:t>
            </a:r>
            <a:r>
              <a:rPr lang="en-IN" sz="4000" b="1" spc="-15" dirty="0" err="1" smtClean="0">
                <a:solidFill>
                  <a:srgbClr val="FF0000"/>
                </a:solidFill>
              </a:rPr>
              <a:t>Shreshtha</a:t>
            </a:r>
            <a:r>
              <a:rPr lang="en-IN" sz="4000" b="1" spc="65" dirty="0" smtClean="0">
                <a:solidFill>
                  <a:srgbClr val="FF0000"/>
                </a:solidFill>
              </a:rPr>
              <a:t> </a:t>
            </a:r>
            <a:r>
              <a:rPr lang="en-IN" sz="4000" b="1" spc="-25" dirty="0" smtClean="0">
                <a:solidFill>
                  <a:srgbClr val="FF0000"/>
                </a:solidFill>
              </a:rPr>
              <a:t>Bharat</a:t>
            </a:r>
            <a:endParaRPr lang="en-IN" sz="4000" b="1" dirty="0">
              <a:solidFill>
                <a:srgbClr val="FF0000"/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endParaRPr lang="en-IN" dirty="0" smtClean="0"/>
          </a:p>
          <a:p>
            <a:pPr>
              <a:buNone/>
            </a:pPr>
            <a:r>
              <a:rPr lang="en-IN" sz="3800" b="1" dirty="0" smtClean="0">
                <a:solidFill>
                  <a:srgbClr val="FF0000"/>
                </a:solidFill>
              </a:rPr>
              <a:t>Language learning will help to;</a:t>
            </a:r>
          </a:p>
          <a:p>
            <a:endParaRPr lang="en-IN" dirty="0" smtClean="0"/>
          </a:p>
          <a:p>
            <a:r>
              <a:rPr lang="en-IN" dirty="0" smtClean="0"/>
              <a:t>PROMOTE </a:t>
            </a:r>
            <a:r>
              <a:rPr lang="en-IN" dirty="0" smtClean="0"/>
              <a:t>the spirit of national integration</a:t>
            </a:r>
          </a:p>
          <a:p>
            <a:endParaRPr lang="en-IN" dirty="0" smtClean="0"/>
          </a:p>
          <a:p>
            <a:r>
              <a:rPr lang="en-IN" dirty="0" smtClean="0"/>
              <a:t>CELEBRATE the Unity in Diversity of our Nation  </a:t>
            </a:r>
          </a:p>
          <a:p>
            <a:pPr>
              <a:buNone/>
            </a:pPr>
            <a:endParaRPr lang="en-IN" dirty="0" smtClean="0"/>
          </a:p>
          <a:p>
            <a:r>
              <a:rPr lang="en-IN" dirty="0" smtClean="0"/>
              <a:t>SHOWCASE the rich heritage and culture, customs and traditions</a:t>
            </a:r>
          </a:p>
          <a:p>
            <a:endParaRPr lang="en-IN" dirty="0" smtClean="0"/>
          </a:p>
          <a:p>
            <a:r>
              <a:rPr lang="en-IN" dirty="0" smtClean="0"/>
              <a:t>CREATE an environment which promotes learning between States by sharing best practices and experiences</a:t>
            </a: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078621"/>
          </a:xfrm>
        </p:spPr>
        <p:txBody>
          <a:bodyPr>
            <a:normAutofit/>
          </a:bodyPr>
          <a:lstStyle/>
          <a:p>
            <a:pPr algn="just"/>
            <a:r>
              <a:rPr lang="en-IN" dirty="0" smtClean="0"/>
              <a:t>With 83 million speakers as 2011, Marathi ranks 10th in the </a:t>
            </a:r>
            <a:r>
              <a:rPr lang="en-IN" dirty="0" smtClean="0">
                <a:hlinkClick r:id="rId2" tooltip="List of languages by number of native speakers"/>
              </a:rPr>
              <a:t>list of most spoken languages in the world</a:t>
            </a:r>
            <a:endParaRPr lang="en-IN" dirty="0" smtClean="0"/>
          </a:p>
          <a:p>
            <a:pPr algn="just">
              <a:buNone/>
            </a:pPr>
            <a:endParaRPr lang="en-IN" dirty="0" smtClean="0"/>
          </a:p>
          <a:p>
            <a:pPr algn="just"/>
            <a:r>
              <a:rPr lang="en-IN" dirty="0" smtClean="0"/>
              <a:t>Marathi has the </a:t>
            </a:r>
            <a:r>
              <a:rPr lang="en-IN" dirty="0" smtClean="0">
                <a:hlinkClick r:id="rId3" tooltip="List of languages by number of native speakers in India"/>
              </a:rPr>
              <a:t>third largest number</a:t>
            </a:r>
            <a:r>
              <a:rPr lang="en-IN" dirty="0" smtClean="0"/>
              <a:t> of native speakers in India, after </a:t>
            </a:r>
            <a:r>
              <a:rPr lang="en-IN" dirty="0" smtClean="0">
                <a:hlinkClick r:id="rId4" tooltip="Hindi"/>
              </a:rPr>
              <a:t>Hindi</a:t>
            </a:r>
            <a:r>
              <a:rPr lang="en-IN" dirty="0" smtClean="0"/>
              <a:t> and </a:t>
            </a:r>
            <a:r>
              <a:rPr lang="en-IN" dirty="0" smtClean="0">
                <a:hlinkClick r:id="rId5" tooltip="Bengali language"/>
              </a:rPr>
              <a:t>Bengali</a:t>
            </a:r>
            <a:endParaRPr lang="en-I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5720" y="214290"/>
            <a:ext cx="3286148" cy="1643074"/>
          </a:xfrm>
        </p:spPr>
        <p:txBody>
          <a:bodyPr>
            <a:noAutofit/>
          </a:bodyPr>
          <a:lstStyle/>
          <a:p>
            <a:r>
              <a:rPr lang="en-IN" sz="3200" b="1" dirty="0" smtClean="0">
                <a:solidFill>
                  <a:srgbClr val="FF0000"/>
                </a:solidFill>
              </a:rPr>
              <a:t>Origin and Evolution of Marathi </a:t>
            </a:r>
            <a:r>
              <a:rPr lang="en-IN" sz="3200" b="1" dirty="0" smtClean="0">
                <a:solidFill>
                  <a:srgbClr val="FF0000"/>
                </a:solidFill>
              </a:rPr>
              <a:t>Language</a:t>
            </a:r>
            <a:endParaRPr lang="en-IN" sz="3200" b="1" dirty="0">
              <a:solidFill>
                <a:srgbClr val="FF0000"/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en-IN" dirty="0" smtClean="0"/>
              <a:t>It  belong to the </a:t>
            </a:r>
            <a:r>
              <a:rPr lang="en-IN" dirty="0" smtClean="0">
                <a:hlinkClick r:id="rId2" tooltip="Indo-Aryan languages"/>
              </a:rPr>
              <a:t>Indo-Aryan language family</a:t>
            </a:r>
            <a:r>
              <a:rPr lang="en-IN" dirty="0" smtClean="0"/>
              <a:t> are derived from early forms of </a:t>
            </a:r>
            <a:r>
              <a:rPr lang="en-IN" dirty="0" err="1" smtClean="0">
                <a:hlinkClick r:id="rId3"/>
              </a:rPr>
              <a:t>Prakrit</a:t>
            </a:r>
            <a:r>
              <a:rPr lang="en-IN" dirty="0" smtClean="0"/>
              <a:t>. </a:t>
            </a:r>
          </a:p>
          <a:p>
            <a:pPr algn="just">
              <a:buNone/>
            </a:pPr>
            <a:endParaRPr lang="en-IN" dirty="0" smtClean="0"/>
          </a:p>
          <a:p>
            <a:pPr algn="just"/>
            <a:r>
              <a:rPr lang="en-IN" dirty="0" smtClean="0"/>
              <a:t>Marathi is one of several languages that further descend from </a:t>
            </a:r>
            <a:r>
              <a:rPr lang="en-IN" dirty="0" err="1" smtClean="0">
                <a:hlinkClick r:id="rId4" tooltip="Maharashtri Prakrit"/>
              </a:rPr>
              <a:t>Maharashtri</a:t>
            </a:r>
            <a:r>
              <a:rPr lang="en-IN" dirty="0" smtClean="0">
                <a:hlinkClick r:id="rId4" tooltip="Maharashtri Prakrit"/>
              </a:rPr>
              <a:t> </a:t>
            </a:r>
            <a:r>
              <a:rPr lang="en-IN" dirty="0" err="1" smtClean="0">
                <a:hlinkClick r:id="rId4" tooltip="Maharashtri Prakrit"/>
              </a:rPr>
              <a:t>Prakrit</a:t>
            </a:r>
            <a:r>
              <a:rPr lang="en-IN" dirty="0" smtClean="0"/>
              <a:t>.</a:t>
            </a:r>
          </a:p>
          <a:p>
            <a:pPr>
              <a:buNone/>
            </a:pPr>
            <a:endParaRPr lang="en-IN" dirty="0" smtClean="0"/>
          </a:p>
          <a:p>
            <a:pPr algn="just"/>
            <a:r>
              <a:rPr lang="en-IN" dirty="0" smtClean="0"/>
              <a:t>The earliest example of </a:t>
            </a:r>
            <a:r>
              <a:rPr lang="en-IN" dirty="0" err="1" smtClean="0"/>
              <a:t>Maharashtri</a:t>
            </a:r>
            <a:r>
              <a:rPr lang="en-IN" dirty="0" smtClean="0"/>
              <a:t> as a separate language dates to approximately 3rd century BCE: a stone inscription found in a cave at </a:t>
            </a:r>
            <a:r>
              <a:rPr lang="en-IN" dirty="0" err="1" smtClean="0">
                <a:hlinkClick r:id="rId5" tooltip="Naneghat"/>
              </a:rPr>
              <a:t>Naneghat</a:t>
            </a:r>
            <a:r>
              <a:rPr lang="en-IN" dirty="0" smtClean="0"/>
              <a:t>, </a:t>
            </a:r>
            <a:r>
              <a:rPr lang="en-IN" dirty="0" err="1" smtClean="0">
                <a:hlinkClick r:id="rId6" tooltip="Junnar"/>
              </a:rPr>
              <a:t>Junnar</a:t>
            </a:r>
            <a:r>
              <a:rPr lang="en-IN" dirty="0" smtClean="0"/>
              <a:t> in </a:t>
            </a:r>
            <a:r>
              <a:rPr lang="en-IN" dirty="0" err="1" smtClean="0">
                <a:hlinkClick r:id="rId7" tooltip="Pune district"/>
              </a:rPr>
              <a:t>Pune</a:t>
            </a:r>
            <a:r>
              <a:rPr lang="en-IN" dirty="0" smtClean="0">
                <a:hlinkClick r:id="rId7" tooltip="Pune district"/>
              </a:rPr>
              <a:t> district</a:t>
            </a:r>
            <a:r>
              <a:rPr lang="en-IN" dirty="0" smtClean="0"/>
              <a:t> had been written in </a:t>
            </a:r>
            <a:r>
              <a:rPr lang="en-IN" dirty="0" err="1" smtClean="0"/>
              <a:t>Maharashtri</a:t>
            </a:r>
            <a:r>
              <a:rPr lang="en-IN" dirty="0" smtClean="0"/>
              <a:t> using </a:t>
            </a:r>
            <a:r>
              <a:rPr lang="en-IN" dirty="0" err="1" smtClean="0">
                <a:hlinkClick r:id="rId8" tooltip="Brahmi script"/>
              </a:rPr>
              <a:t>Brahmi</a:t>
            </a:r>
            <a:r>
              <a:rPr lang="en-IN" dirty="0" smtClean="0">
                <a:hlinkClick r:id="rId8" tooltip="Brahmi script"/>
              </a:rPr>
              <a:t> script</a:t>
            </a:r>
            <a:r>
              <a:rPr lang="en-IN" dirty="0" smtClean="0"/>
              <a:t>.</a:t>
            </a:r>
            <a:endParaRPr lang="en-IN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85720" y="2643182"/>
            <a:ext cx="3286148" cy="3571900"/>
          </a:xfrm>
        </p:spPr>
        <p:txBody>
          <a:bodyPr/>
          <a:lstStyle/>
          <a:p>
            <a:endParaRPr lang="en-IN" dirty="0"/>
          </a:p>
        </p:txBody>
      </p:sp>
      <p:pic>
        <p:nvPicPr>
          <p:cNvPr id="5" name="Picture 4" descr="Screenshot (25)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5720" y="2571744"/>
            <a:ext cx="3286148" cy="364333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en-IN" dirty="0" smtClean="0"/>
              <a:t>Marathi, a derivative of </a:t>
            </a:r>
            <a:r>
              <a:rPr lang="en-IN" dirty="0" err="1" smtClean="0"/>
              <a:t>Maharashtri</a:t>
            </a:r>
            <a:r>
              <a:rPr lang="en-IN" dirty="0" smtClean="0"/>
              <a:t>, is probably first attested in a 739 CE </a:t>
            </a:r>
            <a:r>
              <a:rPr lang="en-IN" dirty="0" smtClean="0">
                <a:hlinkClick r:id="rId2" tooltip="Indian copper plate inscriptions"/>
              </a:rPr>
              <a:t>copper-plate inscription</a:t>
            </a:r>
            <a:r>
              <a:rPr lang="en-IN" dirty="0" smtClean="0"/>
              <a:t> found in </a:t>
            </a:r>
            <a:r>
              <a:rPr lang="en-IN" dirty="0" err="1" smtClean="0">
                <a:hlinkClick r:id="rId3" tooltip="Satara district"/>
              </a:rPr>
              <a:t>Satara</a:t>
            </a:r>
            <a:r>
              <a:rPr lang="en-IN" dirty="0" smtClean="0"/>
              <a:t>. </a:t>
            </a:r>
            <a:endParaRPr lang="en-IN" dirty="0" smtClean="0"/>
          </a:p>
          <a:p>
            <a:pPr algn="just"/>
            <a:endParaRPr lang="en-IN" dirty="0"/>
          </a:p>
          <a:p>
            <a:pPr algn="just"/>
            <a:r>
              <a:rPr lang="en-IN" dirty="0" smtClean="0"/>
              <a:t>Several </a:t>
            </a:r>
            <a:r>
              <a:rPr lang="en-IN" dirty="0" smtClean="0"/>
              <a:t>inscriptions dated to the second half of the 11th century feature Marathi, which is usually appended to </a:t>
            </a:r>
            <a:r>
              <a:rPr lang="en-IN" dirty="0" smtClean="0">
                <a:hlinkClick r:id="rId4" tooltip="Sanskrit"/>
              </a:rPr>
              <a:t>Sanskrit</a:t>
            </a:r>
            <a:r>
              <a:rPr lang="en-IN" dirty="0" smtClean="0"/>
              <a:t> or </a:t>
            </a:r>
            <a:r>
              <a:rPr lang="en-IN" dirty="0" smtClean="0">
                <a:hlinkClick r:id="rId5" tooltip="Kannada language"/>
              </a:rPr>
              <a:t>Kannada</a:t>
            </a:r>
            <a:r>
              <a:rPr lang="en-IN" dirty="0" smtClean="0"/>
              <a:t> in these inscriptions</a:t>
            </a:r>
            <a:endParaRPr lang="en-IN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34" y="3000372"/>
            <a:ext cx="2857520" cy="3571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itle 5"/>
          <p:cNvSpPr>
            <a:spLocks noGrp="1"/>
          </p:cNvSpPr>
          <p:nvPr>
            <p:ph type="body" sz="half" idx="2"/>
          </p:nvPr>
        </p:nvSpPr>
        <p:spPr>
          <a:xfrm>
            <a:off x="357158" y="2000240"/>
            <a:ext cx="3214710" cy="4214842"/>
          </a:xfrm>
        </p:spPr>
        <p:txBody>
          <a:bodyPr>
            <a:normAutofit fontScale="97500"/>
          </a:bodyPr>
          <a:lstStyle/>
          <a:p>
            <a:r>
              <a:rPr lang="en-IN" dirty="0" smtClean="0"/>
              <a:t/>
            </a:r>
            <a:br>
              <a:rPr lang="en-IN" dirty="0" smtClean="0"/>
            </a:br>
            <a:r>
              <a:rPr lang="en-IN" dirty="0" smtClean="0"/>
              <a:t> Marathi is influenced by Persian</a:t>
            </a:r>
            <a:endParaRPr lang="en-IN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285720" y="285728"/>
            <a:ext cx="3214710" cy="1571636"/>
          </a:xfrm>
        </p:spPr>
        <p:txBody>
          <a:bodyPr>
            <a:noAutofit/>
          </a:bodyPr>
          <a:lstStyle/>
          <a:p>
            <a:r>
              <a:rPr lang="en-IN" sz="3200" dirty="0" smtClean="0">
                <a:solidFill>
                  <a:srgbClr val="FF0000"/>
                </a:solidFill>
              </a:rPr>
              <a:t>Relationship of Marathi with other languages </a:t>
            </a:r>
            <a:endParaRPr lang="en-IN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82660"/>
          </a:xfrm>
        </p:spPr>
        <p:txBody>
          <a:bodyPr>
            <a:normAutofit fontScale="90000"/>
          </a:bodyPr>
          <a:lstStyle/>
          <a:p>
            <a:pPr algn="ctr"/>
            <a:r>
              <a:rPr lang="en-IN" b="1" dirty="0" smtClean="0">
                <a:solidFill>
                  <a:srgbClr val="FF0000"/>
                </a:solidFill>
              </a:rPr>
              <a:t>SEGMENT OF POPULATION SPEAKING MARATHI</a:t>
            </a:r>
            <a:endParaRPr lang="en-IN" b="1" dirty="0">
              <a:solidFill>
                <a:srgbClr val="FF0000"/>
              </a:solidFill>
            </a:endParaRPr>
          </a:p>
        </p:txBody>
      </p:sp>
      <p:pic>
        <p:nvPicPr>
          <p:cNvPr id="4" name="Content Placeholder 3" descr="Idioma_marathi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43042" y="1857364"/>
            <a:ext cx="6000792" cy="464347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0" y="428604"/>
            <a:ext cx="9144000" cy="59695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830830" marR="5080" indent="-2818765">
              <a:lnSpc>
                <a:spcPct val="100000"/>
              </a:lnSpc>
              <a:spcBef>
                <a:spcPts val="95"/>
              </a:spcBef>
              <a:tabLst>
                <a:tab pos="6778625" algn="l"/>
              </a:tabLst>
            </a:pPr>
            <a:r>
              <a:rPr lang="en-IN" sz="3800" b="1" spc="-25" dirty="0" smtClean="0">
                <a:solidFill>
                  <a:srgbClr val="FF0000"/>
                </a:solidFill>
              </a:rPr>
              <a:t>Language used in Schools &amp; Colleges</a:t>
            </a:r>
            <a:endParaRPr sz="3800" b="1" spc="-25" dirty="0">
              <a:solidFill>
                <a:srgbClr val="FF0000"/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940" y="1643050"/>
            <a:ext cx="8179464" cy="431913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sz="2700" b="1" spc="-5" dirty="0">
                <a:solidFill>
                  <a:srgbClr val="C00000"/>
                </a:solidFill>
                <a:latin typeface="Carlito"/>
                <a:cs typeface="Carlito"/>
              </a:rPr>
              <a:t>Medium </a:t>
            </a:r>
            <a:r>
              <a:rPr sz="2700" b="1">
                <a:solidFill>
                  <a:srgbClr val="C00000"/>
                </a:solidFill>
                <a:latin typeface="Carlito"/>
                <a:cs typeface="Carlito"/>
              </a:rPr>
              <a:t>of </a:t>
            </a:r>
            <a:r>
              <a:rPr sz="2700" b="1" spc="-5" smtClean="0">
                <a:solidFill>
                  <a:srgbClr val="C00000"/>
                </a:solidFill>
                <a:latin typeface="Carlito"/>
                <a:cs typeface="Carlito"/>
              </a:rPr>
              <a:t>instruction</a:t>
            </a:r>
            <a:endParaRPr lang="en-IN" sz="2700" b="1" spc="-5" dirty="0" smtClean="0">
              <a:solidFill>
                <a:srgbClr val="C00000"/>
              </a:solidFill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  <a:spcBef>
                <a:spcPts val="100"/>
              </a:spcBef>
            </a:pPr>
            <a:endParaRPr sz="2700">
              <a:latin typeface="Carlito"/>
              <a:cs typeface="Carlito"/>
            </a:endParaRPr>
          </a:p>
          <a:p>
            <a:pPr marL="355600" indent="-342900" algn="just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IN" sz="2700" spc="-45" dirty="0" smtClean="0">
                <a:latin typeface="Carlito"/>
                <a:cs typeface="Carlito"/>
              </a:rPr>
              <a:t>Marathi</a:t>
            </a:r>
            <a:r>
              <a:rPr sz="2700" spc="-45" smtClean="0">
                <a:latin typeface="Carlito"/>
                <a:cs typeface="Carlito"/>
              </a:rPr>
              <a:t> </a:t>
            </a:r>
            <a:r>
              <a:rPr sz="2700" dirty="0">
                <a:latin typeface="Carlito"/>
                <a:cs typeface="Carlito"/>
              </a:rPr>
              <a:t>&amp; </a:t>
            </a:r>
            <a:r>
              <a:rPr sz="2700" spc="-5" dirty="0">
                <a:latin typeface="Carlito"/>
                <a:cs typeface="Carlito"/>
              </a:rPr>
              <a:t>English </a:t>
            </a:r>
            <a:r>
              <a:rPr sz="2700" spc="-15" dirty="0">
                <a:latin typeface="Carlito"/>
                <a:cs typeface="Carlito"/>
              </a:rPr>
              <a:t>are </a:t>
            </a:r>
            <a:r>
              <a:rPr sz="2700" spc="-5" dirty="0">
                <a:latin typeface="Carlito"/>
                <a:cs typeface="Carlito"/>
              </a:rPr>
              <a:t>Common </a:t>
            </a:r>
            <a:r>
              <a:rPr sz="2700">
                <a:latin typeface="Carlito"/>
                <a:cs typeface="Carlito"/>
              </a:rPr>
              <a:t>Medium</a:t>
            </a:r>
            <a:r>
              <a:rPr sz="2700" spc="30">
                <a:latin typeface="Carlito"/>
                <a:cs typeface="Carlito"/>
              </a:rPr>
              <a:t> </a:t>
            </a:r>
            <a:r>
              <a:rPr sz="2700" spc="-5" smtClean="0">
                <a:latin typeface="Carlito"/>
                <a:cs typeface="Carlito"/>
              </a:rPr>
              <a:t>Languages</a:t>
            </a:r>
            <a:r>
              <a:rPr lang="en-IN" sz="2700" spc="-5" dirty="0" smtClean="0">
                <a:latin typeface="Carlito"/>
                <a:cs typeface="Carlito"/>
              </a:rPr>
              <a:t> in the Maharashtra</a:t>
            </a:r>
            <a:endParaRPr sz="2700">
              <a:latin typeface="Carlito"/>
              <a:cs typeface="Carlito"/>
            </a:endParaRPr>
          </a:p>
          <a:p>
            <a:pPr algn="just">
              <a:lnSpc>
                <a:spcPct val="100000"/>
              </a:lnSpc>
              <a:spcBef>
                <a:spcPts val="45"/>
              </a:spcBef>
              <a:buFont typeface="Arial"/>
              <a:buChar char="•"/>
            </a:pPr>
            <a:endParaRPr sz="3150">
              <a:latin typeface="Carlito"/>
              <a:cs typeface="Carlito"/>
            </a:endParaRPr>
          </a:p>
          <a:p>
            <a:pPr marL="355600" marR="5080" indent="-342900" algn="just">
              <a:lnSpc>
                <a:spcPct val="80000"/>
              </a:lnSpc>
              <a:buFont typeface="Arial"/>
              <a:buChar char="•"/>
              <a:tabLst>
                <a:tab pos="355600" algn="l"/>
              </a:tabLst>
            </a:pPr>
            <a:r>
              <a:rPr sz="2700" spc="-10" dirty="0">
                <a:latin typeface="Carlito"/>
                <a:cs typeface="Carlito"/>
              </a:rPr>
              <a:t>Most </a:t>
            </a:r>
            <a:r>
              <a:rPr sz="2700" spc="-20" dirty="0">
                <a:latin typeface="Carlito"/>
                <a:cs typeface="Carlito"/>
              </a:rPr>
              <a:t>private </a:t>
            </a:r>
            <a:r>
              <a:rPr sz="2700" spc="-10" dirty="0">
                <a:latin typeface="Carlito"/>
                <a:cs typeface="Carlito"/>
              </a:rPr>
              <a:t>schools’ </a:t>
            </a:r>
            <a:r>
              <a:rPr sz="2700" dirty="0">
                <a:latin typeface="Carlito"/>
                <a:cs typeface="Carlito"/>
              </a:rPr>
              <a:t>and </a:t>
            </a:r>
            <a:r>
              <a:rPr sz="2700" spc="-10" dirty="0">
                <a:latin typeface="Carlito"/>
                <a:cs typeface="Carlito"/>
              </a:rPr>
              <a:t>Colleges’ </a:t>
            </a:r>
            <a:r>
              <a:rPr sz="2700" dirty="0">
                <a:latin typeface="Carlito"/>
                <a:cs typeface="Carlito"/>
              </a:rPr>
              <a:t>medium of  </a:t>
            </a:r>
            <a:r>
              <a:rPr sz="2700" spc="-5" dirty="0">
                <a:latin typeface="Carlito"/>
                <a:cs typeface="Carlito"/>
              </a:rPr>
              <a:t>instruction </a:t>
            </a:r>
            <a:r>
              <a:rPr sz="2700">
                <a:latin typeface="Carlito"/>
                <a:cs typeface="Carlito"/>
              </a:rPr>
              <a:t>is </a:t>
            </a:r>
            <a:r>
              <a:rPr sz="2700" spc="-5" smtClean="0">
                <a:latin typeface="Carlito"/>
                <a:cs typeface="Carlito"/>
              </a:rPr>
              <a:t>English</a:t>
            </a:r>
            <a:endParaRPr lang="en-IN" sz="2700" spc="-5" dirty="0" smtClean="0">
              <a:latin typeface="Carlito"/>
              <a:cs typeface="Carlito"/>
            </a:endParaRPr>
          </a:p>
          <a:p>
            <a:pPr marL="355600" marR="5080" indent="-342900" algn="just">
              <a:lnSpc>
                <a:spcPct val="80000"/>
              </a:lnSpc>
              <a:buFont typeface="Arial"/>
              <a:buChar char="•"/>
              <a:tabLst>
                <a:tab pos="355600" algn="l"/>
              </a:tabLst>
            </a:pPr>
            <a:endParaRPr lang="en-IN" sz="2700" spc="-5" dirty="0" smtClean="0">
              <a:latin typeface="Carlito"/>
              <a:cs typeface="Carlito"/>
            </a:endParaRPr>
          </a:p>
          <a:p>
            <a:pPr marL="355600" marR="5080" indent="-342900" algn="just">
              <a:lnSpc>
                <a:spcPct val="80000"/>
              </a:lnSpc>
              <a:buFont typeface="Arial"/>
              <a:buChar char="•"/>
              <a:tabLst>
                <a:tab pos="355600" algn="l"/>
              </a:tabLst>
            </a:pPr>
            <a:r>
              <a:rPr lang="en-IN" sz="2700" spc="-5" dirty="0" smtClean="0">
                <a:latin typeface="Carlito"/>
                <a:cs typeface="Carlito"/>
              </a:rPr>
              <a:t>The most state government schools taught in </a:t>
            </a:r>
            <a:r>
              <a:rPr lang="en-IN" sz="2700" spc="-5" dirty="0" smtClean="0">
                <a:latin typeface="Carlito"/>
                <a:cs typeface="Carlito"/>
              </a:rPr>
              <a:t>M</a:t>
            </a:r>
            <a:r>
              <a:rPr lang="en-IN" sz="2700" spc="-5" dirty="0" smtClean="0">
                <a:latin typeface="Carlito"/>
                <a:cs typeface="Carlito"/>
              </a:rPr>
              <a:t>arathi</a:t>
            </a:r>
          </a:p>
          <a:p>
            <a:pPr>
              <a:lnSpc>
                <a:spcPct val="100000"/>
              </a:lnSpc>
              <a:spcBef>
                <a:spcPts val="40"/>
              </a:spcBef>
              <a:buFont typeface="Arial"/>
              <a:buChar char="•"/>
            </a:pPr>
            <a:endParaRPr sz="315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72452" cy="1143000"/>
          </a:xfrm>
        </p:spPr>
        <p:txBody>
          <a:bodyPr>
            <a:normAutofit/>
          </a:bodyPr>
          <a:lstStyle/>
          <a:p>
            <a:r>
              <a:rPr lang="en-IN" b="1" dirty="0" smtClean="0">
                <a:solidFill>
                  <a:srgbClr val="FF0000"/>
                </a:solidFill>
              </a:rPr>
              <a:t>Evolution </a:t>
            </a:r>
            <a:r>
              <a:rPr lang="en-IN" sz="4000" b="1" dirty="0" smtClean="0">
                <a:solidFill>
                  <a:srgbClr val="FF0000"/>
                </a:solidFill>
              </a:rPr>
              <a:t>of</a:t>
            </a:r>
            <a:r>
              <a:rPr lang="en-IN" b="1" dirty="0" smtClean="0">
                <a:solidFill>
                  <a:srgbClr val="FF0000"/>
                </a:solidFill>
              </a:rPr>
              <a:t> Marathi Language</a:t>
            </a:r>
            <a:endParaRPr lang="en-IN" b="1" dirty="0">
              <a:solidFill>
                <a:srgbClr val="FF0000"/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4149927"/>
          </a:xfrm>
        </p:spPr>
        <p:txBody>
          <a:bodyPr>
            <a:normAutofit/>
          </a:bodyPr>
          <a:lstStyle/>
          <a:p>
            <a:r>
              <a:rPr lang="en-IN" dirty="0" smtClean="0"/>
              <a:t>In </a:t>
            </a:r>
            <a:r>
              <a:rPr lang="en-IN" dirty="0" err="1" smtClean="0"/>
              <a:t>Yadava</a:t>
            </a:r>
            <a:r>
              <a:rPr lang="en-IN" dirty="0" smtClean="0"/>
              <a:t> Period the </a:t>
            </a:r>
            <a:r>
              <a:rPr lang="en-IN" dirty="0"/>
              <a:t>growth and usage of the language was because of two religious </a:t>
            </a:r>
            <a:r>
              <a:rPr lang="en-IN" dirty="0" smtClean="0"/>
              <a:t>sects- the</a:t>
            </a:r>
            <a:r>
              <a:rPr lang="en-IN" dirty="0"/>
              <a:t> </a:t>
            </a:r>
            <a:r>
              <a:rPr lang="en-IN" dirty="0" err="1">
                <a:hlinkClick r:id="rId2" tooltip="Mahanubhava"/>
              </a:rPr>
              <a:t>Mahanubhava</a:t>
            </a:r>
            <a:r>
              <a:rPr lang="en-IN" dirty="0"/>
              <a:t> and </a:t>
            </a:r>
            <a:r>
              <a:rPr lang="en-IN" dirty="0" err="1">
                <a:hlinkClick r:id="rId3" tooltip="Varkari"/>
              </a:rPr>
              <a:t>Varkari</a:t>
            </a:r>
            <a:r>
              <a:rPr lang="en-IN" dirty="0"/>
              <a:t> </a:t>
            </a:r>
            <a:r>
              <a:rPr lang="en-IN" i="1" dirty="0" err="1">
                <a:hlinkClick r:id="rId4" tooltip="Panthan"/>
              </a:rPr>
              <a:t>panthan</a:t>
            </a:r>
            <a:r>
              <a:rPr lang="en-IN" dirty="0" err="1"/>
              <a:t>s</a:t>
            </a:r>
            <a:r>
              <a:rPr lang="en-IN" dirty="0"/>
              <a:t> </a:t>
            </a:r>
            <a:endParaRPr lang="en-IN" dirty="0" smtClean="0"/>
          </a:p>
          <a:p>
            <a:endParaRPr lang="en-IN" dirty="0" smtClean="0"/>
          </a:p>
          <a:p>
            <a:r>
              <a:rPr lang="en-IN" dirty="0"/>
              <a:t>Marathi was widely used during the Sultanate period</a:t>
            </a:r>
            <a:r>
              <a:rPr lang="en-IN" dirty="0" smtClean="0"/>
              <a:t>.. </a:t>
            </a:r>
            <a:r>
              <a:rPr lang="en-IN" dirty="0"/>
              <a:t>However, the Marathi language from the era is heavily </a:t>
            </a:r>
            <a:r>
              <a:rPr lang="en-IN" dirty="0" err="1">
                <a:hlinkClick r:id="rId5" tooltip="Persian language in South Asia"/>
              </a:rPr>
              <a:t>persianised</a:t>
            </a:r>
            <a:r>
              <a:rPr lang="en-IN" dirty="0"/>
              <a:t> in its </a:t>
            </a:r>
            <a:r>
              <a:rPr lang="en-IN" dirty="0" smtClean="0"/>
              <a:t>vocabulary.</a:t>
            </a:r>
            <a:endParaRPr lang="en-IN" baseline="30000" dirty="0"/>
          </a:p>
          <a:p>
            <a:endParaRPr lang="en-IN" baseline="30000" dirty="0" smtClean="0"/>
          </a:p>
          <a:p>
            <a:pPr>
              <a:buNone/>
            </a:pPr>
            <a:endParaRPr lang="en-IN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571480"/>
            <a:ext cx="3008313" cy="500066"/>
          </a:xfrm>
        </p:spPr>
        <p:txBody>
          <a:bodyPr>
            <a:normAutofit fontScale="90000"/>
          </a:bodyPr>
          <a:lstStyle/>
          <a:p>
            <a:r>
              <a:rPr lang="en-IN" dirty="0" smtClean="0"/>
              <a:t>Ancient coins during era of </a:t>
            </a:r>
            <a:r>
              <a:rPr lang="en-IN" dirty="0" err="1" smtClean="0"/>
              <a:t>Shivaji</a:t>
            </a:r>
            <a:r>
              <a:rPr lang="en-IN" dirty="0" smtClean="0"/>
              <a:t> </a:t>
            </a:r>
            <a:r>
              <a:rPr lang="en-IN" dirty="0" err="1" smtClean="0"/>
              <a:t>Maharaj</a:t>
            </a:r>
            <a:endParaRPr lang="en-IN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en-IN" dirty="0" smtClean="0"/>
              <a:t>The Persian influence continues to this day with many Persian derived words used in every day speech such as </a:t>
            </a:r>
            <a:r>
              <a:rPr lang="en-IN" dirty="0" err="1" smtClean="0"/>
              <a:t>bāg</a:t>
            </a:r>
            <a:r>
              <a:rPr lang="en-IN" dirty="0" smtClean="0"/>
              <a:t> (Garden), </a:t>
            </a:r>
            <a:r>
              <a:rPr lang="en-IN" dirty="0" err="1" smtClean="0"/>
              <a:t>kārkhānā</a:t>
            </a:r>
            <a:r>
              <a:rPr lang="en-IN" dirty="0" smtClean="0"/>
              <a:t> (factory), </a:t>
            </a:r>
            <a:r>
              <a:rPr lang="en-IN" dirty="0" err="1" smtClean="0"/>
              <a:t>shahar</a:t>
            </a:r>
            <a:r>
              <a:rPr lang="en-IN" dirty="0" smtClean="0"/>
              <a:t> (city), </a:t>
            </a:r>
            <a:r>
              <a:rPr lang="en-IN" dirty="0" err="1" smtClean="0"/>
              <a:t>bāzār</a:t>
            </a:r>
            <a:r>
              <a:rPr lang="en-IN" dirty="0" smtClean="0"/>
              <a:t> (market, </a:t>
            </a:r>
            <a:r>
              <a:rPr lang="en-IN" dirty="0" err="1" smtClean="0"/>
              <a:t>hushār</a:t>
            </a:r>
            <a:r>
              <a:rPr lang="en-IN" dirty="0" smtClean="0"/>
              <a:t> (clever), </a:t>
            </a:r>
            <a:r>
              <a:rPr lang="en-IN" dirty="0" err="1" smtClean="0"/>
              <a:t>khurchi</a:t>
            </a:r>
            <a:r>
              <a:rPr lang="en-IN" dirty="0" smtClean="0"/>
              <a:t> (chair), </a:t>
            </a:r>
            <a:r>
              <a:rPr lang="en-IN" dirty="0" err="1" smtClean="0"/>
              <a:t>jamin</a:t>
            </a:r>
            <a:r>
              <a:rPr lang="en-IN" dirty="0" smtClean="0"/>
              <a:t> (land), and </a:t>
            </a:r>
            <a:r>
              <a:rPr lang="en-IN" dirty="0" err="1" smtClean="0"/>
              <a:t>hazār</a:t>
            </a:r>
            <a:r>
              <a:rPr lang="en-IN" dirty="0" smtClean="0"/>
              <a:t> (thousand)</a:t>
            </a:r>
          </a:p>
          <a:p>
            <a:pPr algn="just"/>
            <a:endParaRPr lang="en-IN" dirty="0"/>
          </a:p>
          <a:p>
            <a:pPr algn="just"/>
            <a:r>
              <a:rPr lang="en-IN" dirty="0" smtClean="0"/>
              <a:t>Marathi gained prominence with the rise of the </a:t>
            </a:r>
            <a:r>
              <a:rPr lang="en-IN" dirty="0" smtClean="0">
                <a:hlinkClick r:id="rId2" tooltip="Maratha Empire"/>
              </a:rPr>
              <a:t>Maratha Empire</a:t>
            </a:r>
            <a:r>
              <a:rPr lang="en-IN" dirty="0" smtClean="0"/>
              <a:t> beginning with the reign of </a:t>
            </a:r>
            <a:r>
              <a:rPr lang="en-IN" dirty="0" err="1" smtClean="0">
                <a:hlinkClick r:id="rId3" tooltip="Shivaji"/>
              </a:rPr>
              <a:t>Shivaji</a:t>
            </a:r>
            <a:r>
              <a:rPr lang="en-IN" dirty="0" smtClean="0"/>
              <a:t> </a:t>
            </a:r>
            <a:r>
              <a:rPr lang="en-IN" dirty="0" err="1" smtClean="0"/>
              <a:t>Maharaj</a:t>
            </a:r>
            <a:r>
              <a:rPr lang="en-IN" dirty="0" smtClean="0"/>
              <a:t> (1630–1680)</a:t>
            </a:r>
            <a:br>
              <a:rPr lang="en-IN" dirty="0" smtClean="0"/>
            </a:br>
            <a:endParaRPr lang="en-IN" dirty="0" smtClean="0"/>
          </a:p>
          <a:p>
            <a:endParaRPr lang="en-IN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IN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1500174"/>
            <a:ext cx="2928958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384</TotalTime>
  <Words>388</Words>
  <Application>Microsoft Office PowerPoint</Application>
  <PresentationFormat>On-screen Show (4:3)</PresentationFormat>
  <Paragraphs>82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Office Theme</vt:lpstr>
      <vt:lpstr>Slide 1</vt:lpstr>
      <vt:lpstr>Introduction of Marathi Language</vt:lpstr>
      <vt:lpstr>Slide 3</vt:lpstr>
      <vt:lpstr>Origin and Evolution of Marathi Language</vt:lpstr>
      <vt:lpstr>Relationship of Marathi with other languages </vt:lpstr>
      <vt:lpstr>SEGMENT OF POPULATION SPEAKING MARATHI</vt:lpstr>
      <vt:lpstr>Language used in Schools &amp; Colleges</vt:lpstr>
      <vt:lpstr>Evolution of Marathi Language</vt:lpstr>
      <vt:lpstr>Ancient coins during era of Shivaji Maharaj</vt:lpstr>
      <vt:lpstr>100 STANDARD SENTENCES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INTERESTING    ANECDOTES</vt:lpstr>
      <vt:lpstr>Interesting Anecdotes about Marathi Language </vt:lpstr>
      <vt:lpstr>Slide 23</vt:lpstr>
      <vt:lpstr>Generating interest in language learning </vt:lpstr>
      <vt:lpstr>Why Should You Learn a Language: a Learner’s Perspective </vt:lpstr>
      <vt:lpstr>Importance of language learning</vt:lpstr>
      <vt:lpstr>Example- Similar Words</vt:lpstr>
      <vt:lpstr>An Indo-Aryan dialect</vt:lpstr>
      <vt:lpstr>Spirit Of Ek Bharat Shreshtha Bharat</vt:lpstr>
      <vt:lpstr>Slide 30</vt:lpstr>
      <vt:lpstr>Slide 31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ଭାଷା ଶିକ୍ଷା  भाषा शिक्षण  Language learning</dc:title>
  <dc:creator>Admin</dc:creator>
  <cp:lastModifiedBy>Admin</cp:lastModifiedBy>
  <cp:revision>37</cp:revision>
  <dcterms:created xsi:type="dcterms:W3CDTF">2020-11-10T05:03:36Z</dcterms:created>
  <dcterms:modified xsi:type="dcterms:W3CDTF">2020-11-19T07:37:45Z</dcterms:modified>
</cp:coreProperties>
</file>